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1"/>
  </p:notesMasterIdLst>
  <p:sldIdLst>
    <p:sldId id="256" r:id="rId2"/>
    <p:sldId id="257" r:id="rId3"/>
    <p:sldId id="258" r:id="rId4"/>
    <p:sldId id="288" r:id="rId5"/>
    <p:sldId id="289" r:id="rId6"/>
    <p:sldId id="265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77" r:id="rId17"/>
    <p:sldId id="286" r:id="rId18"/>
    <p:sldId id="299" r:id="rId19"/>
    <p:sldId id="300" r:id="rId20"/>
    <p:sldId id="273" r:id="rId21"/>
    <p:sldId id="301" r:id="rId22"/>
    <p:sldId id="302" r:id="rId23"/>
    <p:sldId id="303" r:id="rId24"/>
    <p:sldId id="304" r:id="rId25"/>
    <p:sldId id="305" r:id="rId26"/>
    <p:sldId id="285" r:id="rId27"/>
    <p:sldId id="307" r:id="rId28"/>
    <p:sldId id="306" r:id="rId29"/>
    <p:sldId id="30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89065" autoAdjust="0"/>
  </p:normalViewPr>
  <p:slideViewPr>
    <p:cSldViewPr>
      <p:cViewPr>
        <p:scale>
          <a:sx n="60" d="100"/>
          <a:sy n="60" d="100"/>
        </p:scale>
        <p:origin x="-135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BA8E-661F-4CA5-9186-0B15F1A1226E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8F512-74D1-40E0-BB60-0B8B82308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8F512-74D1-40E0-BB60-0B8B8230814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72B96C-8030-407E-B262-3D019DEAAFDB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AE7D3E-02F8-4D0E-B5BA-98FC301C38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500042"/>
            <a:ext cx="7800972" cy="60118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СПб ГБ ПОУ «Техникум «Приморский»</a:t>
            </a:r>
            <a:br>
              <a:rPr lang="ru-RU" sz="1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 общеобразовательных дисциплин</a:t>
            </a:r>
            <a:r>
              <a:rPr lang="ru-RU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b="1" cap="none" spc="50" dirty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 </a:t>
            </a:r>
            <a:br>
              <a:rPr lang="ru-RU" b="1" cap="none" spc="50" dirty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СОСТАВЛЕНИЮ </a:t>
            </a:r>
            <a:r>
              <a:rPr lang="ru-RU" b="1" cap="none" spc="50" dirty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РАБОЧЕЙ ПРОГРАММЫ УЧЕБНОЙ ДИСЦИПЛИНЫ ОБЩЕОБРАЗОВАТЕЛЬНОГО ЦИКЛА </a:t>
            </a:r>
            <a:r>
              <a:rPr lang="ru-RU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ОПОП ПКРС </a:t>
            </a:r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            </a:t>
            </a:r>
            <a:r>
              <a:rPr lang="ru-RU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>Презентация подготовлена преподавателем Ивановой Ю.С.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14290"/>
            <a:ext cx="8358246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МЕСТО УЧЕБНОЙ ДИСЦИПЛИНЫ В УЧЕБНОМ ПЛАНЕ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28" y="1714488"/>
            <a:ext cx="6429420" cy="50006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общеобразовательный цикл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2928934"/>
            <a:ext cx="6500858" cy="57150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базе основного общего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4143380"/>
            <a:ext cx="4929222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базовые/профильные дисциплины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5715016"/>
            <a:ext cx="8286808" cy="100013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технический профиль профессионального образования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2285992"/>
            <a:ext cx="357190" cy="57150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5072074"/>
            <a:ext cx="357190" cy="57150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3571876"/>
            <a:ext cx="357190" cy="57150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1142984"/>
            <a:ext cx="357190" cy="500066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500042"/>
            <a:ext cx="8358246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РЕЗУЛЬТАТЫ ОСВОЕНИЯ УЧЕБНОЙ ДИСЦИПЛИНЫ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1785926"/>
            <a:ext cx="4214842" cy="2643206"/>
          </a:xfrm>
          <a:prstGeom prst="ellipse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7686" y="1785926"/>
            <a:ext cx="4357718" cy="2643206"/>
          </a:xfrm>
          <a:prstGeom prst="ellipse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28860" y="3929066"/>
            <a:ext cx="4071966" cy="2643206"/>
          </a:xfrm>
          <a:prstGeom prst="ellipse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6248" y="1428736"/>
            <a:ext cx="357190" cy="785818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571744"/>
            <a:ext cx="2857520" cy="1428760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 результаты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6248" y="1357298"/>
            <a:ext cx="4643470" cy="442915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качественные свойства студентов, которые они должны приобрести в процессе освоения учебной дисциплины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86116" y="3071810"/>
            <a:ext cx="857256" cy="500066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571744"/>
            <a:ext cx="3357586" cy="1428760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Метапредметные результаты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6314" y="1357298"/>
            <a:ext cx="4143404" cy="442915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универсальные способы деятельности, применимые в рамках образовательного процесса и в реальных жизненных ситуациях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86182" y="3071810"/>
            <a:ext cx="857256" cy="500066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571744"/>
            <a:ext cx="2714644" cy="1428760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71934" y="1357298"/>
            <a:ext cx="4857784" cy="4429156"/>
          </a:xfrm>
          <a:prstGeom prst="round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усвоенные при изучении учебной дисциплины знания, умения, компетенции, опыт творческой деятельности, ценностные установки, специфичные для изучаемой области знаний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071802" y="3071810"/>
            <a:ext cx="857256" cy="500066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14290"/>
            <a:ext cx="8358246" cy="114300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СОДЕРЖАНИЕ УЧЕБНОЙ ДИСЦИПЛИНЫ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2571744"/>
            <a:ext cx="3643338" cy="164307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тематическое содержание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4214818"/>
            <a:ext cx="3643338" cy="185738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практические и лабораторные занятия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2571744"/>
            <a:ext cx="3714776" cy="350046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примерных тем рефератов, докладов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71670" y="1428736"/>
            <a:ext cx="571504" cy="107157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43702" y="1428736"/>
            <a:ext cx="571504" cy="107157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14356"/>
            <a:ext cx="7715304" cy="526297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4800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имеет право внести изменения в текст примерной программы, взятой за основу при составлении рабочей программы, </a:t>
            </a:r>
            <a:endParaRPr lang="ru-RU" sz="4800" spc="50" dirty="0" smtClean="0">
              <a:ln w="11430"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</a:t>
            </a:r>
            <a:r>
              <a:rPr lang="ru-RU" sz="4800" b="1" u="sng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более 20 </a:t>
            </a:r>
            <a:r>
              <a:rPr lang="ru-RU" sz="4800" b="1" u="sng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  <a:endParaRPr lang="ru-RU" sz="4800" b="1" u="sng" spc="5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48" y="714356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spc="50" normalizeH="0" baseline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тематическом содержании </a:t>
            </a:r>
            <a:r>
              <a:rPr kumimoji="0" lang="ru-RU" sz="4800" b="1" i="1" u="none" strike="noStrike" spc="50" normalizeH="0" baseline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курсивом</a:t>
            </a:r>
            <a:r>
              <a:rPr kumimoji="0" lang="ru-RU" sz="4800" u="none" strike="noStrike" spc="50" normalizeH="0" baseline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выделен материал, который при изучении учебной дисциплины</a:t>
            </a:r>
            <a:r>
              <a:rPr kumimoji="0" lang="ru-RU" sz="4800" u="none" strike="noStrike" spc="50" normalizeH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u="none" strike="noStrike" spc="50" normalizeH="0" baseline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контролю не </a:t>
            </a:r>
            <a:r>
              <a:rPr kumimoji="0" lang="ru-RU" sz="4800" u="none" strike="noStrike" spc="50" normalizeH="0" baseline="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подлежит</a:t>
            </a:r>
            <a:endParaRPr kumimoji="0" lang="ru-RU" sz="4800" u="none" strike="noStrike" spc="50" normalizeH="0" baseline="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4429124" y="1500174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794" y="2285992"/>
            <a:ext cx="5357850" cy="128588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2.1. Тематический план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4643446"/>
            <a:ext cx="5357850" cy="178595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2.2. Характеристика основных видов деятельности студентов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00562" y="3714752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214290"/>
            <a:ext cx="5929354" cy="114300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Тематическое планирование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42852"/>
            <a:ext cx="8358246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Тематическое планирование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86248" y="1071546"/>
            <a:ext cx="357190" cy="500066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643050"/>
            <a:ext cx="8215370" cy="64294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максимальная учебная нагрузка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2285992"/>
            <a:ext cx="4643470" cy="121444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обязательная аудиторная учебная нагрузка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2285992"/>
            <a:ext cx="3714776" cy="121444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самостоятельная работа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794" y="3500438"/>
            <a:ext cx="1714512" cy="221457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/>
                <a:ea typeface="Times New Roman"/>
                <a:cs typeface="Times New Roman"/>
              </a:rPr>
              <a:t>Практи-ческие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 занятия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868" y="3500438"/>
            <a:ext cx="1714512" cy="221457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Лабора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торные занятия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3500438"/>
            <a:ext cx="1857388" cy="221457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Теорети-ческое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обучение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6072206"/>
            <a:ext cx="8215370" cy="64294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промежуточная аттестация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1538" y="785794"/>
            <a:ext cx="7286676" cy="442915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u="sng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ОПОП ПКРС</a:t>
            </a:r>
            <a:r>
              <a:rPr lang="ru-RU" sz="36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3600" b="1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50" dirty="0" smtClean="0">
                <a:ln w="1143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профессиональная образовательная программа подготовки квалифицированных рабочих, служащих по профессии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1142984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Указанное количество часов в тематическом планировании должно </a:t>
            </a:r>
            <a:r>
              <a:rPr lang="ru-RU" sz="4800" i="1" u="sng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соответствовать</a:t>
            </a:r>
            <a:r>
              <a:rPr lang="ru-RU" sz="4800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количеству часов в учебном плане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357166"/>
            <a:ext cx="8358246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ТЕМАТИЧЕСКИЙ ПЛАН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857364"/>
            <a:ext cx="8358246" cy="421484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часов по теоретическому обучению, практическим и лабораторным занятиям, самостоятельной работе </a:t>
            </a:r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должна равняться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объему часов максимальной учебной  нагрузки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7686" y="1285860"/>
            <a:ext cx="357190" cy="500066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928794" y="1643050"/>
            <a:ext cx="571504" cy="1857388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358246" cy="121444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2.2. Характеристика основных видов деятельности студентов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571876"/>
            <a:ext cx="3643338" cy="228601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/>
                <a:ea typeface="Times New Roman"/>
                <a:cs typeface="Century Schoolbook"/>
              </a:rPr>
              <a:t>СОДЕРЖАНИЕ ОБУЧЕНИЯ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6" y="2786058"/>
            <a:ext cx="4572032" cy="385762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Century Schoolbook"/>
              </a:rPr>
              <a:t>ХАРАКТЕРИСТИКА ОСНОВНЫХ ВИДОВ УЧЕБНОЙ ДЕЯТЕЛЬНОСТИ СТУДЕНТОВ </a:t>
            </a: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Century Schoolbook"/>
              </a:rPr>
              <a:t>(НА УРОВНЕ УЧЕБНЫХ ДЕЙСТВИЙ)</a:t>
            </a:r>
            <a:endParaRPr lang="ru-RU" sz="2800" b="1" dirty="0">
              <a:ea typeface="Times New Roman"/>
              <a:cs typeface="Times New Roman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357950" y="1643050"/>
            <a:ext cx="642942" cy="1143008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2071678"/>
            <a:ext cx="3571900" cy="257176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материально-техническом обеспечении дисциплины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57752" y="2071678"/>
            <a:ext cx="3938614" cy="257176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информационном обеспечении дисциплины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643446"/>
            <a:ext cx="8429684" cy="207170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обучения, включая тренажеры модели, макеты оборудование, технические средства, в т.ч. аудиовизуальные, компьютерные и телекоммуникационные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285728"/>
            <a:ext cx="8286808" cy="171451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Учебно-методическое и материально-техническое обеспечение программы учебной дисциплины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2071678"/>
            <a:ext cx="3786214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студентов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6314" y="2071678"/>
            <a:ext cx="3991004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преподавателей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14546" y="150017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72264" y="150017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214546" y="300037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72264" y="300037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3571876"/>
            <a:ext cx="3786214" cy="114300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4714884"/>
            <a:ext cx="3786214" cy="114300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29190" y="3643314"/>
            <a:ext cx="3857652" cy="107157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+ дополнительная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4714884"/>
            <a:ext cx="3857652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словари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29190" y="5572140"/>
            <a:ext cx="3857652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428604"/>
            <a:ext cx="8358246" cy="100013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Рекомендуемая литература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3071810"/>
            <a:ext cx="3786214" cy="278608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обучения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(освоенные умения, усвоенные знания)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3071810"/>
            <a:ext cx="3786214" cy="285752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Формы и методы контроля и оценки результатов обучения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00232" y="1857364"/>
            <a:ext cx="78581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00826" y="1785926"/>
            <a:ext cx="78581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28604"/>
            <a:ext cx="8286808" cy="128588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Контроль и оценка результатов освоения учебной дисциплины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7429552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составления рабочая программа учебной дисциплины подлежит </a:t>
            </a:r>
            <a:endParaRPr lang="ru-RU" sz="4800" spc="50" dirty="0" smtClean="0">
              <a:ln w="11430"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u="sng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обязательной </a:t>
            </a:r>
            <a:r>
              <a:rPr lang="ru-RU" sz="4800" b="1" u="sng" spc="50" dirty="0" smtClean="0">
                <a:ln w="11430"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экспертизе</a:t>
            </a:r>
            <a:endParaRPr lang="ru-RU" sz="4800" b="1" u="sng" spc="50" dirty="0">
              <a:ln w="11430"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142852"/>
            <a:ext cx="8143932" cy="50006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214554"/>
            <a:ext cx="814393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 ПРЕДСЕДАТЕЛЕМ МО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786058"/>
            <a:ext cx="814393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 ЗАВЕДУЮЩЕЙ УМР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643050"/>
            <a:ext cx="814393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 ПРЕПОДАВАТЕЛЕМ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3357562"/>
            <a:ext cx="814393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 ВНЕШНИМ ЭКСПЕРТОМ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4500570"/>
            <a:ext cx="7858180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ИТОГОВОЕ ЗАКЛЮЧЕНИЕ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5643578"/>
            <a:ext cx="4071966" cy="121442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endParaRPr lang="ru-RU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РАССМОТРЕНИЕ, РЕКОМЕНДАЦИЯ, УТВЕРЖДЕНИЕ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endParaRPr lang="ru-RU" sz="3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5643578"/>
            <a:ext cx="3857652" cy="121442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ДОРАБОТКА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357686" y="4000504"/>
            <a:ext cx="428628" cy="42862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785794"/>
            <a:ext cx="392912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ТЕХНИЧЕСКАЯ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58" y="857232"/>
            <a:ext cx="4000560" cy="50006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СОДЕРЖАТЕЛЬНАЯ</a:t>
            </a: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Счетверенная стрелка 15"/>
          <p:cNvSpPr/>
          <p:nvPr/>
        </p:nvSpPr>
        <p:spPr>
          <a:xfrm>
            <a:off x="4214810" y="642918"/>
            <a:ext cx="642942" cy="857256"/>
          </a:xfrm>
          <a:prstGeom prst="quadArrow">
            <a:avLst>
              <a:gd name="adj1" fmla="val 22500"/>
              <a:gd name="adj2" fmla="val 24347"/>
              <a:gd name="adj3" fmla="val 225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5072074"/>
            <a:ext cx="3857652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«-»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5072074"/>
            <a:ext cx="4071966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endParaRPr lang="ru-RU" sz="36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«+»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endParaRPr lang="ru-RU" sz="28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214290"/>
            <a:ext cx="8143932" cy="100013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ПРОГРАММА СОСТАВЛЕНА</a:t>
            </a:r>
            <a:endParaRPr lang="ru-RU" sz="32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928802"/>
            <a:ext cx="8143932" cy="100013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ЭКСПЕРТИЗА</a:t>
            </a:r>
            <a:endParaRPr lang="ru-RU" sz="3200" dirty="0" smtClean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3571876"/>
            <a:ext cx="8072494" cy="100013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ПРОГРАММА РАССМОТРЕНА И РЕКОМЕНДОВАНА</a:t>
            </a:r>
            <a:endParaRPr lang="ru-RU" sz="3200" dirty="0" smtClean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5214950"/>
            <a:ext cx="8072494" cy="100013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ПРОГРАММА УТВЕРЖДЕНА</a:t>
            </a:r>
            <a:endParaRPr lang="ru-RU" sz="3200" dirty="0">
              <a:solidFill>
                <a:schemeClr val="tx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71934" y="1285860"/>
            <a:ext cx="571504" cy="5715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3000372"/>
            <a:ext cx="571504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43372" y="4643446"/>
            <a:ext cx="571504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214554"/>
            <a:ext cx="7429552" cy="17543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i="1" spc="50" dirty="0" smtClean="0">
                <a:ln w="11430"/>
                <a:latin typeface="Times New Roman" pitchFamily="18" charset="0"/>
                <a:cs typeface="Times New Roman" pitchFamily="18" charset="0"/>
              </a:rPr>
              <a:t>Всем преподавателям творческих  успехов!</a:t>
            </a:r>
            <a:endParaRPr lang="ru-RU" sz="5400" i="1" u="sng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1643050"/>
            <a:ext cx="7429500" cy="32861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ДОКУМЕНТЫ – </a:t>
            </a:r>
            <a:br>
              <a:rPr lang="ru-RU" sz="4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none" spc="50" dirty="0" smtClean="0">
                <a:ln w="1143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ОСНОВА РАБОЧЕЙ ПРОГРАММЫ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57290" y="5572140"/>
            <a:ext cx="7215238" cy="914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Примерная программа общеобразовательной учебной дисциплины, рекомендованная Федеральным государственным автономным учреждением «ФИРО» от 21.07.2015 г.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2285992"/>
            <a:ext cx="3357586" cy="200026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среднего общего образования, утвержденного приказом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 № 413 от 17.05.2012 г.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2285992"/>
            <a:ext cx="3143272" cy="200026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среднего профессионального образования по профессии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1285860"/>
            <a:ext cx="7215238" cy="78581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Пр.Минобрнауки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N 464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"Об утв. Порядка орган. 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обр.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 образ.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СПО"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4429132"/>
            <a:ext cx="7215238" cy="914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 Департамента государственной политики в сфере подготовки рабочих кадров и ДПО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17.03.2015 № 06-259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290" y="357166"/>
            <a:ext cx="7286676" cy="50006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РФ «ОБ ОБРАЗОВАНИИ»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857752" y="85723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929190" y="5357826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929190" y="3071810"/>
            <a:ext cx="21431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857488" y="207167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858016" y="207167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4643438" y="2928934"/>
            <a:ext cx="71438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00232" y="571480"/>
            <a:ext cx="5143536" cy="92869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 - ЭТО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3357562"/>
            <a:ext cx="3071834" cy="150019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УЧЕБНОЙ ДИСЦИПЛИНЫ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5143512"/>
            <a:ext cx="3214710" cy="15716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5143512"/>
            <a:ext cx="3214710" cy="157163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УЧЕБНОЙ ДИСЦИПЛИНЫ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3357562"/>
            <a:ext cx="3143272" cy="150019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ИЗУЧЕНИЯ УЧЕБНОЙ ДИСЦИПЛИНЫ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5984" y="1785926"/>
            <a:ext cx="4572032" cy="114300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ЛОКАЛЬНЫЙ ДОКУМЕНТ, КОТОРЫЙ ОТРАЖАЕТ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357290" y="2571744"/>
            <a:ext cx="857256" cy="71438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929454" y="2500306"/>
            <a:ext cx="928694" cy="78581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928926" y="3500438"/>
            <a:ext cx="1857388" cy="114300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464843" y="3607595"/>
            <a:ext cx="1857388" cy="92869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500562" y="1643050"/>
            <a:ext cx="286546" cy="794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00100" y="285728"/>
            <a:ext cx="7715304" cy="85725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рабочей программы учебной дисциплины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428736"/>
            <a:ext cx="7643866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Пояснительная записка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3214686"/>
            <a:ext cx="7643866" cy="12144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Учебно-методическое и материально-техническое обеспечение программы учебной дисциплины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285992"/>
            <a:ext cx="7643866" cy="642942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Тематическое планирование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4857760"/>
            <a:ext cx="7572428" cy="571504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Рекомендуемая литература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5857892"/>
            <a:ext cx="7500990" cy="78581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Контроль и оценка результатов освоения учебной дисциплины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429124" y="1142984"/>
            <a:ext cx="357190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429124" y="2000240"/>
            <a:ext cx="357190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429124" y="2857496"/>
            <a:ext cx="357190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429124" y="4429132"/>
            <a:ext cx="357190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429124" y="5429264"/>
            <a:ext cx="357190" cy="5000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2071678"/>
            <a:ext cx="8501122" cy="64294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1.1. Общая характеристика учебной дисциплины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3357562"/>
            <a:ext cx="857256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1.2. Место учебной дисциплины в учебном плане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4643446"/>
            <a:ext cx="857256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1.3. Результаты освоения учебной дисциплины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5857892"/>
            <a:ext cx="8572560" cy="57150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340" algn="ctr">
              <a:lnSpc>
                <a:spcPct val="115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1.4. Содержание учебной дисциплины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157161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528638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407194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278605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57422" y="285728"/>
            <a:ext cx="4500594" cy="1214446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Пояснительная записка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0298" y="500042"/>
            <a:ext cx="4572032" cy="185738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Пояснительная записка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рабочей 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дисциплины 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4000504"/>
            <a:ext cx="7500990" cy="185738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цели, которые необходимо достичь в ходе изучения дисциплины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29124" y="2428868"/>
            <a:ext cx="500066" cy="1500198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428604"/>
            <a:ext cx="8358246" cy="857256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1.1. Общая характеристика учебной дисциплины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57290" y="3500438"/>
            <a:ext cx="6929486" cy="1000132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например: КОММУНИКАТИВНАЯ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00562" y="4572008"/>
            <a:ext cx="4643438" cy="164307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КУЛЬТУРО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ВЕДЧЕСКАЯ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572008"/>
            <a:ext cx="4643438" cy="164307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ЯЗЫКОВАЯ И ЛИНГВИСТИЧЕСКАЯ (ЯЗЫКАВЕДЧЕСКАЯ)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1928802"/>
            <a:ext cx="4929222" cy="928694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КОМПЕТЕНЦИИ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429124" y="1285860"/>
            <a:ext cx="357190" cy="57150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9124" y="2928934"/>
            <a:ext cx="357190" cy="571504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600</Words>
  <Application>Microsoft Office PowerPoint</Application>
  <PresentationFormat>Экран (4:3)</PresentationFormat>
  <Paragraphs>117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СПб ГБ ПОУ «Техникум «Приморский» МО общеобразовательных дисциплин  МЕТОДИЧЕСКИЕ РЕКОМЕНДАЦИИ  ПО СОСТАВЛЕНИЮ РАБОЧЕЙ ПРОГРАММЫ УЧЕБНОЙ ДИСЦИПЛИНЫ ОБЩЕОБРАЗОВАТЕЛЬНОГО ЦИКЛА ОПОП ПКРС              Презентация подготовлена преподавателем Ивановой Ю.С.</vt:lpstr>
      <vt:lpstr>Слайд 2</vt:lpstr>
      <vt:lpstr>НОРМАТИВНЫЕ ДОКУМЕНТЫ –   ОСНОВА РАБОЧЕЙ ПРОГРАММЫ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РАЗРАБОТКЕ РАБОЧЕЙ ПРОГРАММЫ УЧЕБНОЙ ДИСЦИПЛИНЫ ОБЩЕОБРАЗОВАТЕЛЬНОГО ЦИКЛА  ОПОП ПКРС   </dc:title>
  <dc:creator>ххх</dc:creator>
  <cp:lastModifiedBy>Metodist</cp:lastModifiedBy>
  <cp:revision>90</cp:revision>
  <dcterms:created xsi:type="dcterms:W3CDTF">2015-11-19T17:13:34Z</dcterms:created>
  <dcterms:modified xsi:type="dcterms:W3CDTF">2015-11-25T11:03:05Z</dcterms:modified>
</cp:coreProperties>
</file>